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95" r:id="rId2"/>
    <p:sldId id="378" r:id="rId3"/>
    <p:sldId id="397" r:id="rId4"/>
    <p:sldId id="379" r:id="rId5"/>
    <p:sldId id="380" r:id="rId6"/>
    <p:sldId id="476" r:id="rId7"/>
    <p:sldId id="467" r:id="rId8"/>
    <p:sldId id="468" r:id="rId9"/>
    <p:sldId id="473" r:id="rId10"/>
    <p:sldId id="391" r:id="rId11"/>
    <p:sldId id="471" r:id="rId12"/>
    <p:sldId id="472" r:id="rId13"/>
    <p:sldId id="469" r:id="rId14"/>
    <p:sldId id="470" r:id="rId15"/>
    <p:sldId id="383" r:id="rId16"/>
    <p:sldId id="398" r:id="rId17"/>
    <p:sldId id="399" r:id="rId18"/>
    <p:sldId id="400" r:id="rId19"/>
    <p:sldId id="429" r:id="rId20"/>
    <p:sldId id="384" r:id="rId21"/>
    <p:sldId id="477" r:id="rId22"/>
    <p:sldId id="344" r:id="rId23"/>
    <p:sldId id="478" r:id="rId24"/>
    <p:sldId id="474" r:id="rId25"/>
    <p:sldId id="475" r:id="rId26"/>
    <p:sldId id="328" r:id="rId27"/>
    <p:sldId id="385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5467" autoAdjust="0"/>
    <p:restoredTop sz="96622" autoAdjust="0"/>
  </p:normalViewPr>
  <p:slideViewPr>
    <p:cSldViewPr>
      <p:cViewPr>
        <p:scale>
          <a:sx n="75" d="100"/>
          <a:sy n="75" d="100"/>
        </p:scale>
        <p:origin x="426" y="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2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3D58F3-0CA9-40A8-A9A5-DD08463A78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0865C1-C822-483D-B9F4-05FDF83FA5F4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322562" name="Rectangle 1026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2563" name="Rectangle 1027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/>
              <a:t>evolution of Mickey Mouse scanned in from page 495 of Gray's text, figure 13.5</a:t>
            </a:r>
          </a:p>
          <a:p>
            <a:endParaRPr lang="en-US" altLang="en-US"/>
          </a:p>
          <a:p>
            <a:r>
              <a:rPr lang="en-US" altLang="en-US"/>
              <a:t>Instructors may also wish to discuss popular figures with baby faces vs. mature faces and perceptions of them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E5A201-0CDD-4784-9AB1-296702E17615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33177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177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/>
              <a:t>Instructors may wish to discuss the research that shows that we tend to explain ingroup/our successes and others' failures as personality-driven, while we tend to explain ingroup/our failures and others' successes as situational when discussing the actor-observer discrepancy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61AC3D-CC9C-42AC-9C66-1FA3E3F46603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2252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Hockenbury slides (Shulman)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C0030D-9928-4E78-8E3F-517E338F1379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224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Discovering Psy2e Table 11.1 page 416</a:t>
            </a:r>
          </a:p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828FC-7C8C-4F51-B3AF-1125F1AE11A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B1127-1001-48C7-9644-01C0F1C2FC1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6FE68D-DD4C-4DDB-AC93-2941885B4DE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2FBDB83-8198-410E-B68E-F29DE7096EA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F7985-FA39-4640-90F3-A3D169821E8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9DBF1-EB8F-4CA7-806B-E173AD4BAD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1EBF2-8B60-462F-91FF-C44E9112A0D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F20E1-DD8D-4782-892C-7CBE1B282F2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BC17F-BB73-438E-8261-CA210C9A9D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612E1-181B-414D-8EFD-6BED16BB89A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E1EE72-1739-4049-AC01-4887C77553A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FCF8C-7757-4CC4-BC64-BC3ABE716A5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B862188-8FC5-4CC5-BDFE-68E4B62773E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http://www.ghaps.org/portengaa/Videos/Aaron's%20revised%20PowerPoints/Sociology/You're%20Beautiful.mp3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http://www.ghaps.org/portengaa/Videos/Aaron's%20revised%20PowerPoints/Sociology/beautiful%20stranger.mp3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Active%20Psych%20Demos/32_ActorObserver/index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http://www.ghaps.org/portengaa/Videos/Aaron's%20revised%20PowerPoints/Sociology/Before%20you%20accuse%20me.mp3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http://www.ghaps.org/portengaa/Videos/Aaron's%20revised%20PowerPoints/Sociology/If%20you%20don't%20know%20me%20by%20now.mp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7000"/>
              <a:t>Social Psychology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r>
              <a:rPr lang="en-US" altLang="en-US" sz="4000"/>
              <a:t>Physical Attractiveness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153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Implicit cultural message is “beautiful is good”</a:t>
            </a:r>
          </a:p>
          <a:p>
            <a:pPr>
              <a:lnSpc>
                <a:spcPct val="90000"/>
              </a:lnSpc>
            </a:pPr>
            <a:r>
              <a:rPr lang="en-US" sz="2800"/>
              <a:t>Attractive people are perceived as more intelligent, happier, and better adjusted</a:t>
            </a:r>
          </a:p>
          <a:p>
            <a:pPr>
              <a:lnSpc>
                <a:spcPct val="90000"/>
              </a:lnSpc>
            </a:pPr>
            <a:r>
              <a:rPr lang="en-US" sz="2800"/>
              <a:t>Also seen as more vain and less modest.</a:t>
            </a:r>
          </a:p>
          <a:p>
            <a:pPr>
              <a:lnSpc>
                <a:spcPct val="90000"/>
              </a:lnSpc>
            </a:pPr>
            <a:r>
              <a:rPr lang="en-US" sz="2800"/>
              <a:t>Really NO difference between attractive and less attractive people on these characteristics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New Century Schoolbook" charset="0"/>
                <a:cs typeface="Times New Roman" pitchFamily="18" charset="0"/>
              </a:rPr>
              <a:t>Overall, attractive people tend to be less lonely, more popular, and less anxious in social situations</a:t>
            </a:r>
            <a:r>
              <a:rPr lang="en-US" sz="2800"/>
              <a:t> </a:t>
            </a:r>
          </a:p>
          <a:p>
            <a:pPr>
              <a:lnSpc>
                <a:spcPct val="90000"/>
              </a:lnSpc>
            </a:pPr>
            <a:r>
              <a:rPr lang="en-US" sz="2800"/>
              <a:t>Attractive people are more likely to attribute other people’s approval of their accomplishments to looks rather than effort or talent.</a:t>
            </a:r>
          </a:p>
        </p:txBody>
      </p:sp>
      <p:pic>
        <p:nvPicPr>
          <p:cNvPr id="227332" name="Picture 4" descr="H:\Website\Videos\Aaron's revised PowerPoints\Sociology\Slot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400"/>
            <a:ext cx="1463675" cy="1463675"/>
          </a:xfrm>
          <a:prstGeom prst="rect">
            <a:avLst/>
          </a:prstGeom>
          <a:noFill/>
        </p:spPr>
      </p:pic>
      <p:pic>
        <p:nvPicPr>
          <p:cNvPr id="227333" name="Picture 5" descr="H:\Website\Videos\Aaron's revised PowerPoints\Sociology\Tori Spell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1524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050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altLang="en-US" sz="4000"/>
              <a:t>Effects of Personal Appearance</a:t>
            </a:r>
          </a:p>
        </p:txBody>
      </p:sp>
      <p:sp>
        <p:nvSpPr>
          <p:cNvPr id="320515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458200" cy="5334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3600"/>
              <a:t>The Attractiveness Bias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Physically attractive people are rated higher on intelligence, competence, sociability, morality</a:t>
            </a:r>
          </a:p>
          <a:p>
            <a:pPr lvl="1">
              <a:lnSpc>
                <a:spcPct val="90000"/>
              </a:lnSpc>
            </a:pPr>
            <a:r>
              <a:rPr lang="en-US" altLang="en-US" sz="3200"/>
              <a:t>teachers rate attractive children as smarter, and higher achieving</a:t>
            </a:r>
          </a:p>
          <a:p>
            <a:pPr lvl="1">
              <a:lnSpc>
                <a:spcPct val="90000"/>
              </a:lnSpc>
            </a:pPr>
            <a:r>
              <a:rPr lang="en-US" altLang="en-US" sz="3200"/>
              <a:t>adults attribute cause of unattractive child’s misbehavior to personality, attractive child’s to situation</a:t>
            </a:r>
          </a:p>
          <a:p>
            <a:pPr lvl="1">
              <a:lnSpc>
                <a:spcPct val="90000"/>
              </a:lnSpc>
            </a:pPr>
            <a:r>
              <a:rPr lang="en-US" altLang="en-US" sz="3200"/>
              <a:t>judges give longer prison sentences to unattractive people</a:t>
            </a:r>
          </a:p>
        </p:txBody>
      </p:sp>
      <p:pic>
        <p:nvPicPr>
          <p:cNvPr id="320516" name="You're Beautiful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05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051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406400" y="381000"/>
            <a:ext cx="7772400" cy="1143000"/>
          </a:xfrm>
        </p:spPr>
        <p:txBody>
          <a:bodyPr/>
          <a:lstStyle/>
          <a:p>
            <a:r>
              <a:rPr lang="en-US" altLang="en-US"/>
              <a:t>Effects of Personal Appearance</a:t>
            </a:r>
          </a:p>
        </p:txBody>
      </p:sp>
      <p:sp>
        <p:nvSpPr>
          <p:cNvPr id="321539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315200" cy="4572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3600"/>
              <a:t>The baby-face bias</a:t>
            </a:r>
          </a:p>
          <a:p>
            <a:pPr algn="ctr">
              <a:buFontTx/>
              <a:buNone/>
            </a:pPr>
            <a:endParaRPr lang="en-US" altLang="en-US"/>
          </a:p>
          <a:p>
            <a:pPr lvl="1"/>
            <a:r>
              <a:rPr lang="en-US" altLang="en-US"/>
              <a:t>people with rounder heads, large eyes, small jawbones, etc., rated as more naïve, honest, helpless, kind, and warm than mature-faced</a:t>
            </a:r>
          </a:p>
          <a:p>
            <a:pPr lvl="1"/>
            <a:endParaRPr lang="en-US" altLang="en-US" sz="2400"/>
          </a:p>
          <a:p>
            <a:pPr lvl="1"/>
            <a:r>
              <a:rPr lang="en-US" altLang="en-US"/>
              <a:t>generalize to animals, women, babies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>
                <a:latin typeface="New Century Schoolbook" charset="0"/>
                <a:cs typeface="Times New Roman" pitchFamily="18" charset="0"/>
              </a:rPr>
              <a:t>Brain reward when making eye contact with attractive people</a:t>
            </a:r>
            <a:r>
              <a:rPr lang="en-US">
                <a:latin typeface="New York" charset="0"/>
                <a:cs typeface="Times New Roman" pitchFamily="18" charset="0"/>
              </a:rPr>
              <a:t/>
            </a:r>
            <a:br>
              <a:rPr lang="en-US">
                <a:latin typeface="New York" charset="0"/>
                <a:cs typeface="Times New Roman" pitchFamily="18" charset="0"/>
              </a:rPr>
            </a:br>
            <a:endParaRPr lang="en-US">
              <a:latin typeface="New York" charset="0"/>
              <a:cs typeface="Times New Roman" pitchFamily="18" charset="0"/>
            </a:endParaRPr>
          </a:p>
        </p:txBody>
      </p:sp>
      <p:sp>
        <p:nvSpPr>
          <p:cNvPr id="31846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10600" cy="4419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latin typeface="New Century Schoolbook" charset="0"/>
                <a:cs typeface="Times New Roman" pitchFamily="18" charset="0"/>
              </a:rPr>
              <a:t>Results of an fMRI study show: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New Century Schoolbook" charset="0"/>
                <a:cs typeface="Times New Roman" pitchFamily="18" charset="0"/>
              </a:rPr>
              <a:t>Direct eye contact with a physically attractive person, a brain area called the </a:t>
            </a:r>
            <a:r>
              <a:rPr lang="en-US" sz="2800" i="1">
                <a:latin typeface="Font144" charset="0"/>
                <a:cs typeface="Times New Roman" pitchFamily="18" charset="0"/>
              </a:rPr>
              <a:t>ventral striatum</a:t>
            </a:r>
            <a:r>
              <a:rPr lang="en-US" sz="2800">
                <a:latin typeface="New Century Schoolbook" charset="0"/>
                <a:cs typeface="Times New Roman" pitchFamily="18" charset="0"/>
              </a:rPr>
              <a:t> is </a:t>
            </a:r>
            <a:r>
              <a:rPr lang="en-US" sz="2800" u="sng">
                <a:latin typeface="New Century Schoolbook" charset="0"/>
                <a:cs typeface="Times New Roman" pitchFamily="18" charset="0"/>
              </a:rPr>
              <a:t>activated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New Century Schoolbook" charset="0"/>
                <a:cs typeface="Times New Roman" pitchFamily="18" charset="0"/>
              </a:rPr>
              <a:t>When an attractive person’s eye gaze is shifted away from the viewer, activity in the </a:t>
            </a:r>
            <a:r>
              <a:rPr lang="en-US" sz="2800" i="1">
                <a:latin typeface="New Century Schoolbook" charset="0"/>
                <a:cs typeface="Times New Roman" pitchFamily="18" charset="0"/>
              </a:rPr>
              <a:t>ventral striatum</a:t>
            </a:r>
            <a:r>
              <a:rPr lang="en-US" sz="2800">
                <a:latin typeface="New Century Schoolbook" charset="0"/>
                <a:cs typeface="Times New Roman" pitchFamily="18" charset="0"/>
              </a:rPr>
              <a:t> </a:t>
            </a:r>
            <a:r>
              <a:rPr lang="en-US" sz="2800" u="sng">
                <a:latin typeface="New Century Schoolbook" charset="0"/>
                <a:cs typeface="Times New Roman" pitchFamily="18" charset="0"/>
              </a:rPr>
              <a:t>decreases</a:t>
            </a:r>
            <a:r>
              <a:rPr lang="en-US" sz="2800"/>
              <a:t> 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/>
              <a:t>Why does this matter?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New Century Schoolbook" charset="0"/>
                <a:cs typeface="Times New Roman" pitchFamily="18" charset="0"/>
              </a:rPr>
              <a:t>Ventral striatum is a brain area that predicts reward: </a:t>
            </a:r>
          </a:p>
          <a:p>
            <a:pPr lvl="1">
              <a:lnSpc>
                <a:spcPct val="90000"/>
              </a:lnSpc>
            </a:pPr>
            <a:r>
              <a:rPr lang="en-US" sz="2400">
                <a:latin typeface="New Century Schoolbook" charset="0"/>
                <a:cs typeface="Times New Roman" pitchFamily="18" charset="0"/>
              </a:rPr>
              <a:t>neuronal activity </a:t>
            </a:r>
            <a:r>
              <a:rPr lang="en-US" sz="2400" i="1">
                <a:latin typeface="New Century Schoolbook" charset="0"/>
                <a:cs typeface="Times New Roman" pitchFamily="18" charset="0"/>
              </a:rPr>
              <a:t>increases</a:t>
            </a:r>
            <a:r>
              <a:rPr lang="en-US" sz="2400">
                <a:latin typeface="New Century Schoolbook" charset="0"/>
                <a:cs typeface="Times New Roman" pitchFamily="18" charset="0"/>
              </a:rPr>
              <a:t> when an unexpected reward suddenly appears </a:t>
            </a:r>
          </a:p>
          <a:p>
            <a:pPr lvl="1">
              <a:lnSpc>
                <a:spcPct val="90000"/>
              </a:lnSpc>
            </a:pPr>
            <a:r>
              <a:rPr lang="en-US" sz="2400" i="1">
                <a:latin typeface="New Century Schoolbook" charset="0"/>
                <a:cs typeface="Times New Roman" pitchFamily="18" charset="0"/>
              </a:rPr>
              <a:t>decreases</a:t>
            </a:r>
            <a:r>
              <a:rPr lang="en-US" sz="2400">
                <a:latin typeface="New Century Schoolbook" charset="0"/>
                <a:cs typeface="Times New Roman" pitchFamily="18" charset="0"/>
              </a:rPr>
              <a:t> when an expected reward fails to appear</a:t>
            </a:r>
            <a:r>
              <a:rPr lang="en-US" sz="2400"/>
              <a:t> </a:t>
            </a:r>
          </a:p>
        </p:txBody>
      </p:sp>
      <p:pic>
        <p:nvPicPr>
          <p:cNvPr id="318468" name="beautiful stranger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184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846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7000">
                <a:latin typeface="Font145"/>
                <a:cs typeface="Times New Roman" pitchFamily="18" charset="0"/>
              </a:rPr>
              <a:t>Attribution:</a:t>
            </a:r>
            <a:r>
              <a:rPr lang="en-US" sz="6000">
                <a:latin typeface="New Century Schoolbook" charset="0"/>
                <a:cs typeface="Times New Roman" pitchFamily="18" charset="0"/>
              </a:rPr>
              <a:t> </a:t>
            </a:r>
            <a:br>
              <a:rPr lang="en-US" sz="6000">
                <a:latin typeface="New Century Schoolbook" charset="0"/>
                <a:cs typeface="Times New Roman" pitchFamily="18" charset="0"/>
              </a:rPr>
            </a:br>
            <a:r>
              <a:rPr lang="en-US" sz="5000">
                <a:latin typeface="Font145"/>
                <a:cs typeface="Times New Roman" pitchFamily="18" charset="0"/>
              </a:rPr>
              <a:t>Explaining the Causes of Behavior</a:t>
            </a: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Attribution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Process of inferring the causes of people’s behavior, including one’s own</a:t>
            </a:r>
          </a:p>
          <a:p>
            <a:endParaRPr lang="en-US" altLang="en-US"/>
          </a:p>
          <a:p>
            <a:r>
              <a:rPr lang="en-US" altLang="en-US"/>
              <a:t>The explanation given for a particular behavior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Attribution Theory</a:t>
            </a:r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556500" cy="4114800"/>
          </a:xfrm>
        </p:spPr>
        <p:txBody>
          <a:bodyPr/>
          <a:lstStyle/>
          <a:p>
            <a:r>
              <a:rPr lang="en-US" sz="3600"/>
              <a:t>People tend to give a causal explanation for someone’s behavior, often by crediting either the situation or the person’s disposition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Situational Disposition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556500" cy="4114800"/>
          </a:xfrm>
        </p:spPr>
        <p:txBody>
          <a:bodyPr/>
          <a:lstStyle/>
          <a:p>
            <a:r>
              <a:rPr lang="en-US" sz="3600"/>
              <a:t>Attributing someone’s actions to the various factors in the situation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Dispositional Attribution</a:t>
            </a:r>
          </a:p>
        </p:txBody>
      </p:sp>
      <p:sp>
        <p:nvSpPr>
          <p:cNvPr id="2365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556500" cy="4114800"/>
          </a:xfrm>
        </p:spPr>
        <p:txBody>
          <a:bodyPr/>
          <a:lstStyle/>
          <a:p>
            <a:r>
              <a:rPr lang="en-US" sz="3600"/>
              <a:t>Attributing someone’s actions to the person’s disposition, i.e. their thoughts, feelings, personality characteristics,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371600"/>
            <a:ext cx="6923088" cy="5341938"/>
          </a:xfrm>
          <a:prstGeom prst="rect">
            <a:avLst/>
          </a:prstGeom>
          <a:noFill/>
        </p:spPr>
      </p:pic>
      <p:sp>
        <p:nvSpPr>
          <p:cNvPr id="266243" name="Rectangle 3"/>
          <p:cNvSpPr>
            <a:spLocks noChangeArrowheads="1"/>
          </p:cNvSpPr>
          <p:nvPr/>
        </p:nvSpPr>
        <p:spPr bwMode="auto">
          <a:xfrm>
            <a:off x="2133600" y="228600"/>
            <a:ext cx="52117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4400">
                <a:latin typeface="Times" pitchFamily="18" charset="0"/>
              </a:rPr>
              <a:t>Effects of Attributions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altLang="en-US"/>
              <a:t>Social Psychology</a:t>
            </a:r>
          </a:p>
        </p:txBody>
      </p:sp>
      <p:sp>
        <p:nvSpPr>
          <p:cNvPr id="207875" name="Text Box 3"/>
          <p:cNvSpPr txBox="1">
            <a:spLocks noChangeArrowheads="1"/>
          </p:cNvSpPr>
          <p:nvPr/>
        </p:nvSpPr>
        <p:spPr bwMode="auto">
          <a:xfrm>
            <a:off x="990600" y="914400"/>
            <a:ext cx="74676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600"/>
              <a:t>The branch of psychology that studies how people think, feel, and behave in social situations</a:t>
            </a:r>
          </a:p>
        </p:txBody>
      </p:sp>
      <p:sp>
        <p:nvSpPr>
          <p:cNvPr id="207876" name="Text Box 4"/>
          <p:cNvSpPr txBox="1">
            <a:spLocks noChangeArrowheads="1"/>
          </p:cNvSpPr>
          <p:nvPr/>
        </p:nvSpPr>
        <p:spPr bwMode="auto">
          <a:xfrm>
            <a:off x="228600" y="2743200"/>
            <a:ext cx="89154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3000"/>
              <a:t>Two Basic Areas of Social Psychology: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sz="3000">
                <a:latin typeface="Font145"/>
                <a:cs typeface="Times New Roman" pitchFamily="18" charset="0"/>
              </a:rPr>
              <a:t>Social cognition</a:t>
            </a:r>
            <a:r>
              <a:rPr lang="en-US" sz="3000">
                <a:latin typeface="New Century Schoolbook" charset="0"/>
                <a:cs typeface="Times New Roman" pitchFamily="18" charset="0"/>
              </a:rPr>
              <a:t> is the study of the mental processes people use to make sense out of their social environment</a:t>
            </a:r>
            <a:r>
              <a:rPr lang="en-US" sz="3000"/>
              <a:t> 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sz="3000">
                <a:latin typeface="Font145"/>
                <a:cs typeface="Times New Roman" pitchFamily="18" charset="0"/>
              </a:rPr>
              <a:t>Social influence</a:t>
            </a:r>
            <a:r>
              <a:rPr lang="en-US" sz="3000">
                <a:latin typeface="New Century Schoolbook" charset="0"/>
                <a:cs typeface="Times New Roman" pitchFamily="18" charset="0"/>
              </a:rPr>
              <a:t> is the study of the effect of situational factors and other people on an individual’s behavior</a:t>
            </a:r>
            <a:r>
              <a:rPr lang="en-US" sz="3000"/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Attribution Bias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429000"/>
          </a:xfrm>
        </p:spPr>
        <p:txBody>
          <a:bodyPr/>
          <a:lstStyle/>
          <a:p>
            <a:r>
              <a:rPr lang="en-US" altLang="en-US"/>
              <a:t>Fundamental attribution error</a:t>
            </a:r>
          </a:p>
          <a:p>
            <a:r>
              <a:rPr lang="en-US" altLang="en-US"/>
              <a:t>Actor-observer discrepancy</a:t>
            </a:r>
          </a:p>
          <a:p>
            <a:r>
              <a:rPr lang="en-US" altLang="en-US"/>
              <a:t>Blaming the victim (just-world hypothesis)</a:t>
            </a:r>
          </a:p>
          <a:p>
            <a:r>
              <a:rPr lang="en-US" altLang="en-US"/>
              <a:t>Self-serving bias</a:t>
            </a:r>
          </a:p>
          <a:p>
            <a:r>
              <a:rPr lang="en-US" altLang="en-US"/>
              <a:t>Self-effacing bias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Fundamental Attribution Error</a:t>
            </a:r>
          </a:p>
        </p:txBody>
      </p:sp>
      <p:sp>
        <p:nvSpPr>
          <p:cNvPr id="32973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556500" cy="4114800"/>
          </a:xfrm>
        </p:spPr>
        <p:txBody>
          <a:bodyPr/>
          <a:lstStyle/>
          <a:p>
            <a:r>
              <a:rPr lang="en-US" sz="2800"/>
              <a:t>Explains how we view </a:t>
            </a:r>
            <a:r>
              <a:rPr lang="en-US" sz="2800" i="1" u="sng"/>
              <a:t>OTHER’S</a:t>
            </a:r>
            <a:r>
              <a:rPr lang="en-US" sz="2800"/>
              <a:t> behaviors</a:t>
            </a:r>
          </a:p>
          <a:p>
            <a:r>
              <a:rPr lang="en-US" sz="2800"/>
              <a:t>The tendency for observers, when analyzing another’s behavior, to </a:t>
            </a:r>
            <a:r>
              <a:rPr lang="en-US" altLang="en-US" sz="2800"/>
              <a:t>give too much weight to personality and not enough to situational variables</a:t>
            </a:r>
            <a:endParaRPr lang="en-US" sz="2800"/>
          </a:p>
          <a:p>
            <a:r>
              <a:rPr lang="en-US" sz="2800"/>
              <a:t>People tend to blame or credit the person more than the situation</a:t>
            </a:r>
            <a:r>
              <a:rPr lang="en-US" sz="2800">
                <a:latin typeface="New Century Schoolbook" charset="0"/>
                <a:cs typeface="Times New Roman" pitchFamily="18" charset="0"/>
              </a:rPr>
              <a:t>. </a:t>
            </a:r>
          </a:p>
          <a:p>
            <a:r>
              <a:rPr lang="en-US" sz="2800">
                <a:latin typeface="New Century Schoolbook" charset="0"/>
                <a:cs typeface="Times New Roman" pitchFamily="18" charset="0"/>
              </a:rPr>
              <a:t>It is common in individualistic cultures</a:t>
            </a:r>
            <a:r>
              <a:rPr lang="en-US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381000"/>
            <a:ext cx="7772400" cy="1143000"/>
          </a:xfrm>
        </p:spPr>
        <p:txBody>
          <a:bodyPr/>
          <a:lstStyle/>
          <a:p>
            <a:r>
              <a:rPr lang="en-US" altLang="en-US" sz="4000"/>
              <a:t>Using Attitudes as Ways </a:t>
            </a:r>
            <a:br>
              <a:rPr lang="en-US" altLang="en-US" sz="4000"/>
            </a:br>
            <a:r>
              <a:rPr lang="en-US" altLang="en-US" sz="4000"/>
              <a:t>to “Justify” Injustice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/>
              <a:t>Just-world bias</a:t>
            </a:r>
          </a:p>
          <a:p>
            <a:pPr lvl="1">
              <a:lnSpc>
                <a:spcPct val="90000"/>
              </a:lnSpc>
            </a:pPr>
            <a:r>
              <a:rPr lang="en-US" altLang="en-US" sz="2400"/>
              <a:t>a tendency to believe that life is fair, </a:t>
            </a:r>
            <a:r>
              <a:rPr lang="en-US" altLang="en-US" sz="2400">
                <a:latin typeface="New Century Schoolbook" charset="0"/>
                <a:cs typeface="Times New Roman" pitchFamily="18" charset="0"/>
              </a:rPr>
              <a:t>people get what they deserve and deserve what they get</a:t>
            </a:r>
            <a:r>
              <a:rPr lang="en-US" altLang="en-US" sz="240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sz="2400"/>
              <a:t>it would seem horrible to think that you can be a really good person and bad things could happen to you anyway</a:t>
            </a:r>
          </a:p>
          <a:p>
            <a:pPr lvl="1">
              <a:lnSpc>
                <a:spcPct val="90000"/>
              </a:lnSpc>
            </a:pPr>
            <a:endParaRPr lang="en-US" altLang="en-US" sz="2400"/>
          </a:p>
          <a:p>
            <a:pPr>
              <a:lnSpc>
                <a:spcPct val="90000"/>
              </a:lnSpc>
            </a:pPr>
            <a:r>
              <a:rPr lang="en-US" altLang="en-US" sz="2800"/>
              <a:t>Just-world bias leads to “blaming the victim”</a:t>
            </a:r>
          </a:p>
          <a:p>
            <a:pPr lvl="1">
              <a:lnSpc>
                <a:spcPct val="90000"/>
              </a:lnSpc>
            </a:pPr>
            <a:r>
              <a:rPr lang="en-US" altLang="en-US" sz="2400"/>
              <a:t>we explain others’ misfortunes as being their fault, </a:t>
            </a:r>
          </a:p>
          <a:p>
            <a:pPr lvl="1">
              <a:lnSpc>
                <a:spcPct val="90000"/>
              </a:lnSpc>
            </a:pPr>
            <a:r>
              <a:rPr lang="en-US" altLang="en-US" sz="2400"/>
              <a:t>e.g., she deserved to be raped, what was she doing </a:t>
            </a:r>
            <a:br>
              <a:rPr lang="en-US" altLang="en-US" sz="2400"/>
            </a:br>
            <a:r>
              <a:rPr lang="en-US" altLang="en-US" sz="2400"/>
              <a:t>in that neighborhood anyway?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772400" cy="609600"/>
          </a:xfrm>
        </p:spPr>
        <p:txBody>
          <a:bodyPr/>
          <a:lstStyle/>
          <a:p>
            <a:r>
              <a:rPr lang="en-US" altLang="en-US"/>
              <a:t>Actor-Observer Bias</a:t>
            </a:r>
          </a:p>
        </p:txBody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144000" cy="4933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000"/>
              <a:t>Explains how we view our </a:t>
            </a:r>
            <a:r>
              <a:rPr lang="en-US" altLang="en-US" sz="3000" i="1" u="sng"/>
              <a:t>OWN</a:t>
            </a:r>
            <a:r>
              <a:rPr lang="en-US" altLang="en-US" sz="3000"/>
              <a:t> behavior</a:t>
            </a:r>
          </a:p>
          <a:p>
            <a:pPr>
              <a:lnSpc>
                <a:spcPct val="90000"/>
              </a:lnSpc>
            </a:pPr>
            <a:r>
              <a:rPr lang="en-US" altLang="en-US" sz="3000"/>
              <a:t>Attribute </a:t>
            </a:r>
            <a:r>
              <a:rPr lang="en-US" altLang="en-US" sz="3000" u="sng"/>
              <a:t>personality</a:t>
            </a:r>
            <a:r>
              <a:rPr lang="en-US" altLang="en-US" sz="3000"/>
              <a:t> causes of behavior when evaluating </a:t>
            </a:r>
            <a:r>
              <a:rPr lang="en-US" altLang="en-US" sz="3000" i="1"/>
              <a:t>someone else’s</a:t>
            </a:r>
            <a:r>
              <a:rPr lang="en-US" altLang="en-US" sz="3000"/>
              <a:t> behavior</a:t>
            </a:r>
          </a:p>
          <a:p>
            <a:pPr>
              <a:lnSpc>
                <a:spcPct val="90000"/>
              </a:lnSpc>
            </a:pPr>
            <a:r>
              <a:rPr lang="en-US" altLang="en-US" sz="3000"/>
              <a:t>Attribute </a:t>
            </a:r>
            <a:r>
              <a:rPr lang="en-US" altLang="en-US" sz="3000" u="sng"/>
              <a:t>situational</a:t>
            </a:r>
            <a:r>
              <a:rPr lang="en-US" altLang="en-US" sz="3000"/>
              <a:t> when evaluating our </a:t>
            </a:r>
            <a:r>
              <a:rPr lang="en-US" altLang="en-US" sz="3000" i="1"/>
              <a:t>own</a:t>
            </a:r>
            <a:r>
              <a:rPr lang="en-US" altLang="en-US" sz="3000"/>
              <a:t> behavior</a:t>
            </a:r>
          </a:p>
          <a:p>
            <a:pPr>
              <a:lnSpc>
                <a:spcPct val="90000"/>
              </a:lnSpc>
            </a:pPr>
            <a:r>
              <a:rPr lang="en-US" altLang="en-US" sz="3000"/>
              <a:t>We tend to judge a person on their actions we see whether these are a true reflections of that person or not.</a:t>
            </a:r>
          </a:p>
          <a:p>
            <a:pPr>
              <a:lnSpc>
                <a:spcPct val="90000"/>
              </a:lnSpc>
            </a:pPr>
            <a:r>
              <a:rPr lang="en-US" altLang="en-US" sz="3000"/>
              <a:t>Why?</a:t>
            </a:r>
          </a:p>
          <a:p>
            <a:pPr lvl="1">
              <a:lnSpc>
                <a:spcPct val="90000"/>
              </a:lnSpc>
            </a:pPr>
            <a:r>
              <a:rPr lang="en-US" altLang="en-US" sz="2400"/>
              <a:t>hypothesis 1:</a:t>
            </a:r>
            <a:endParaRPr lang="en-US" altLang="en-US"/>
          </a:p>
          <a:p>
            <a:pPr lvl="2">
              <a:lnSpc>
                <a:spcPct val="90000"/>
              </a:lnSpc>
            </a:pPr>
            <a:r>
              <a:rPr lang="en-US" altLang="en-US" sz="2000"/>
              <a:t>we know our behavior changes from situation to situation, but we don’t know this about others</a:t>
            </a:r>
            <a:endParaRPr lang="en-US" altLang="en-US"/>
          </a:p>
          <a:p>
            <a:pPr lvl="1">
              <a:lnSpc>
                <a:spcPct val="90000"/>
              </a:lnSpc>
            </a:pPr>
            <a:r>
              <a:rPr lang="en-US" altLang="en-US" sz="2400"/>
              <a:t>hypothesis 2:</a:t>
            </a:r>
            <a:endParaRPr lang="en-US" altLang="en-US"/>
          </a:p>
          <a:p>
            <a:pPr lvl="2">
              <a:lnSpc>
                <a:spcPct val="90000"/>
              </a:lnSpc>
            </a:pPr>
            <a:r>
              <a:rPr lang="en-US" altLang="en-US" sz="2000"/>
              <a:t>when we see others perform an action, we concentrate on actor, not situation -- when we perform an action, we see environment, not person</a:t>
            </a:r>
          </a:p>
          <a:p>
            <a:pPr lvl="1">
              <a:lnSpc>
                <a:spcPct val="90000"/>
              </a:lnSpc>
            </a:pPr>
            <a:r>
              <a:rPr lang="en-US" altLang="en-US" sz="2400"/>
              <a:t>See the </a:t>
            </a:r>
            <a:r>
              <a:rPr lang="en-US" altLang="en-US" sz="2400">
                <a:hlinkClick r:id="rId3"/>
              </a:rPr>
              <a:t>Active Psych Demo </a:t>
            </a:r>
            <a:r>
              <a:rPr lang="en-US" altLang="en-US" sz="2400"/>
              <a:t>for more info on this.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New Century Schoolbook" charset="0"/>
                <a:cs typeface="Times New Roman" pitchFamily="18" charset="0"/>
              </a:rPr>
              <a:t>Self-Serving Bias</a:t>
            </a:r>
            <a:r>
              <a:rPr lang="en-US"/>
              <a:t> </a:t>
            </a:r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New Century Schoolbook" charset="0"/>
                <a:cs typeface="Times New Roman" pitchFamily="18" charset="0"/>
              </a:rPr>
              <a:t>Tendency to attribute </a:t>
            </a:r>
            <a:r>
              <a:rPr lang="en-US" u="sng">
                <a:latin typeface="New Century Schoolbook" charset="0"/>
                <a:cs typeface="Times New Roman" pitchFamily="18" charset="0"/>
              </a:rPr>
              <a:t>successful</a:t>
            </a:r>
            <a:r>
              <a:rPr lang="en-US">
                <a:latin typeface="New Century Schoolbook" charset="0"/>
                <a:cs typeface="Times New Roman" pitchFamily="18" charset="0"/>
              </a:rPr>
              <a:t> outcomes of one’s own behavior to </a:t>
            </a:r>
            <a:r>
              <a:rPr lang="en-US" u="sng">
                <a:latin typeface="New Century Schoolbook" charset="0"/>
                <a:cs typeface="Times New Roman" pitchFamily="18" charset="0"/>
              </a:rPr>
              <a:t>internal causes</a:t>
            </a:r>
            <a:r>
              <a:rPr lang="en-US">
                <a:latin typeface="New Century Schoolbook" charset="0"/>
                <a:cs typeface="Times New Roman" pitchFamily="18" charset="0"/>
              </a:rPr>
              <a:t> and </a:t>
            </a:r>
            <a:r>
              <a:rPr lang="en-US" u="sng">
                <a:latin typeface="New Century Schoolbook" charset="0"/>
                <a:cs typeface="Times New Roman" pitchFamily="18" charset="0"/>
              </a:rPr>
              <a:t>unsuccessful</a:t>
            </a:r>
            <a:r>
              <a:rPr lang="en-US">
                <a:latin typeface="New Century Schoolbook" charset="0"/>
                <a:cs typeface="Times New Roman" pitchFamily="18" charset="0"/>
              </a:rPr>
              <a:t> outcomes to </a:t>
            </a:r>
            <a:r>
              <a:rPr lang="en-US" u="sng">
                <a:latin typeface="New Century Schoolbook" charset="0"/>
                <a:cs typeface="Times New Roman" pitchFamily="18" charset="0"/>
              </a:rPr>
              <a:t>external</a:t>
            </a:r>
            <a:r>
              <a:rPr lang="en-US">
                <a:latin typeface="New Century Schoolbook" charset="0"/>
                <a:cs typeface="Times New Roman" pitchFamily="18" charset="0"/>
              </a:rPr>
              <a:t>, situational causes</a:t>
            </a:r>
            <a:r>
              <a:rPr lang="en-US"/>
              <a:t> </a:t>
            </a:r>
          </a:p>
          <a:p>
            <a:pPr lvl="1"/>
            <a:r>
              <a:rPr lang="en-US"/>
              <a:t>Individualistic Cultures do this.</a:t>
            </a:r>
          </a:p>
        </p:txBody>
      </p:sp>
      <p:pic>
        <p:nvPicPr>
          <p:cNvPr id="326660" name="Before you accuse me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66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6660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Font144" charset="0"/>
                <a:cs typeface="Times New Roman" pitchFamily="18" charset="0"/>
              </a:rPr>
              <a:t>Self-Effacing Bias</a:t>
            </a:r>
            <a:r>
              <a:rPr lang="en-US"/>
              <a:t> </a:t>
            </a:r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Font144" charset="0"/>
                <a:cs typeface="Times New Roman" pitchFamily="18" charset="0"/>
              </a:rPr>
              <a:t>Modesty bias -</a:t>
            </a:r>
            <a:r>
              <a:rPr lang="en-US">
                <a:latin typeface="New Century Schoolbook" charset="0"/>
                <a:cs typeface="Times New Roman" pitchFamily="18" charset="0"/>
              </a:rPr>
              <a:t> involves blaming failure on </a:t>
            </a:r>
            <a:r>
              <a:rPr lang="en-US" i="1">
                <a:latin typeface="New Century Schoolbook" charset="0"/>
                <a:cs typeface="Times New Roman" pitchFamily="18" charset="0"/>
              </a:rPr>
              <a:t>internal</a:t>
            </a:r>
            <a:r>
              <a:rPr lang="en-US">
                <a:latin typeface="New Century Schoolbook" charset="0"/>
                <a:cs typeface="Times New Roman" pitchFamily="18" charset="0"/>
              </a:rPr>
              <a:t>, personal factors, while attributing success to </a:t>
            </a:r>
            <a:r>
              <a:rPr lang="en-US" i="1">
                <a:latin typeface="New Century Schoolbook" charset="0"/>
                <a:cs typeface="Times New Roman" pitchFamily="18" charset="0"/>
              </a:rPr>
              <a:t>external</a:t>
            </a:r>
            <a:r>
              <a:rPr lang="en-US">
                <a:latin typeface="New Century Schoolbook" charset="0"/>
                <a:cs typeface="Times New Roman" pitchFamily="18" charset="0"/>
              </a:rPr>
              <a:t>, situational factors</a:t>
            </a:r>
            <a:r>
              <a:rPr lang="en-US"/>
              <a:t> </a:t>
            </a:r>
          </a:p>
          <a:p>
            <a:pPr lvl="1">
              <a:lnSpc>
                <a:spcPct val="90000"/>
              </a:lnSpc>
            </a:pPr>
            <a:r>
              <a:rPr lang="en-US"/>
              <a:t>Collectivist cultures do this.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New Century Schoolbook" charset="0"/>
                <a:cs typeface="Times New Roman" pitchFamily="18" charset="0"/>
              </a:rPr>
              <a:t>Less likely to commit the fundamental attribution error</a:t>
            </a:r>
            <a:r>
              <a:rPr lang="en-US"/>
              <a:t> 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New Century Schoolbook" charset="0"/>
                <a:cs typeface="Times New Roman" pitchFamily="18" charset="0"/>
              </a:rPr>
              <a:t>More likely to attribute the causes of another person’s behavior to external, situational factors rather than to internal, personal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Cross-Cultural Differences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4572000" cy="4724400"/>
          </a:xfrm>
        </p:spPr>
        <p:txBody>
          <a:bodyPr/>
          <a:lstStyle/>
          <a:p>
            <a:r>
              <a:rPr lang="en-US" altLang="en-US"/>
              <a:t>Western culture </a:t>
            </a:r>
          </a:p>
          <a:p>
            <a:pPr lvl="1"/>
            <a:r>
              <a:rPr lang="en-US" altLang="en-US"/>
              <a:t>people are in charge </a:t>
            </a:r>
            <a:br>
              <a:rPr lang="en-US" altLang="en-US"/>
            </a:br>
            <a:r>
              <a:rPr lang="en-US" altLang="en-US"/>
              <a:t>of own destinies</a:t>
            </a:r>
          </a:p>
          <a:p>
            <a:pPr lvl="1"/>
            <a:r>
              <a:rPr lang="en-US" altLang="en-US"/>
              <a:t>more attributions to personality</a:t>
            </a:r>
          </a:p>
          <a:p>
            <a:r>
              <a:rPr lang="en-US" altLang="en-US"/>
              <a:t>Some Eastern cultures </a:t>
            </a:r>
          </a:p>
          <a:p>
            <a:pPr lvl="1"/>
            <a:r>
              <a:rPr lang="en-US" altLang="en-US"/>
              <a:t>fate in charge of destiny</a:t>
            </a:r>
          </a:p>
          <a:p>
            <a:pPr lvl="1"/>
            <a:r>
              <a:rPr lang="en-US" altLang="en-US"/>
              <a:t>more attributions to situation</a:t>
            </a:r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7086600" y="5856288"/>
            <a:ext cx="1290638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600" b="1">
                <a:solidFill>
                  <a:srgbClr val="FFFFFF"/>
                </a:solidFill>
                <a:latin typeface="Arial" pitchFamily="34" charset="0"/>
              </a:rPr>
              <a:t>Age (years)</a:t>
            </a:r>
          </a:p>
        </p:txBody>
      </p:sp>
      <p:grpSp>
        <p:nvGrpSpPr>
          <p:cNvPr id="115717" name="Group 5"/>
          <p:cNvGrpSpPr>
            <a:grpSpLocks/>
          </p:cNvGrpSpPr>
          <p:nvPr/>
        </p:nvGrpSpPr>
        <p:grpSpPr bwMode="auto">
          <a:xfrm>
            <a:off x="5257800" y="2133600"/>
            <a:ext cx="3886200" cy="3875088"/>
            <a:chOff x="3312" y="1296"/>
            <a:chExt cx="2448" cy="2441"/>
          </a:xfrm>
        </p:grpSpPr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3648" y="1529"/>
              <a:ext cx="2016" cy="2016"/>
              <a:chOff x="3744" y="1376"/>
              <a:chExt cx="2016" cy="2016"/>
            </a:xfrm>
          </p:grpSpPr>
          <p:sp>
            <p:nvSpPr>
              <p:cNvPr id="115719" name="Line 7"/>
              <p:cNvSpPr>
                <a:spLocks noChangeShapeType="1"/>
              </p:cNvSpPr>
              <p:nvPr/>
            </p:nvSpPr>
            <p:spPr bwMode="auto">
              <a:xfrm>
                <a:off x="3840" y="1377"/>
                <a:ext cx="0" cy="175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20" name="Line 8"/>
              <p:cNvSpPr>
                <a:spLocks noChangeShapeType="1"/>
              </p:cNvSpPr>
              <p:nvPr/>
            </p:nvSpPr>
            <p:spPr bwMode="auto">
              <a:xfrm flipV="1">
                <a:off x="3840" y="3184"/>
                <a:ext cx="0" cy="12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21" name="Line 9"/>
              <p:cNvSpPr>
                <a:spLocks noChangeShapeType="1"/>
              </p:cNvSpPr>
              <p:nvPr/>
            </p:nvSpPr>
            <p:spPr bwMode="auto">
              <a:xfrm flipV="1">
                <a:off x="3800" y="3112"/>
                <a:ext cx="80" cy="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22" name="Line 10"/>
              <p:cNvSpPr>
                <a:spLocks noChangeShapeType="1"/>
              </p:cNvSpPr>
              <p:nvPr/>
            </p:nvSpPr>
            <p:spPr bwMode="auto">
              <a:xfrm flipV="1">
                <a:off x="3808" y="3152"/>
                <a:ext cx="80" cy="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23" name="Line 11"/>
              <p:cNvSpPr>
                <a:spLocks noChangeShapeType="1"/>
              </p:cNvSpPr>
              <p:nvPr/>
            </p:nvSpPr>
            <p:spPr bwMode="auto">
              <a:xfrm>
                <a:off x="3744" y="1696"/>
                <a:ext cx="201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24" name="Line 12"/>
              <p:cNvSpPr>
                <a:spLocks noChangeShapeType="1"/>
              </p:cNvSpPr>
              <p:nvPr/>
            </p:nvSpPr>
            <p:spPr bwMode="auto">
              <a:xfrm>
                <a:off x="3744" y="2016"/>
                <a:ext cx="201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25" name="Line 13"/>
              <p:cNvSpPr>
                <a:spLocks noChangeShapeType="1"/>
              </p:cNvSpPr>
              <p:nvPr/>
            </p:nvSpPr>
            <p:spPr bwMode="auto">
              <a:xfrm>
                <a:off x="3744" y="2344"/>
                <a:ext cx="201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26" name="Line 14"/>
              <p:cNvSpPr>
                <a:spLocks noChangeShapeType="1"/>
              </p:cNvSpPr>
              <p:nvPr/>
            </p:nvSpPr>
            <p:spPr bwMode="auto">
              <a:xfrm>
                <a:off x="3744" y="2664"/>
                <a:ext cx="201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27" name="Line 15"/>
              <p:cNvSpPr>
                <a:spLocks noChangeShapeType="1"/>
              </p:cNvSpPr>
              <p:nvPr/>
            </p:nvSpPr>
            <p:spPr bwMode="auto">
              <a:xfrm>
                <a:off x="3744" y="2992"/>
                <a:ext cx="201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28" name="Line 16"/>
              <p:cNvSpPr>
                <a:spLocks noChangeShapeType="1"/>
              </p:cNvSpPr>
              <p:nvPr/>
            </p:nvSpPr>
            <p:spPr bwMode="auto">
              <a:xfrm>
                <a:off x="3744" y="1376"/>
                <a:ext cx="201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29" name="Line 17"/>
              <p:cNvSpPr>
                <a:spLocks noChangeShapeType="1"/>
              </p:cNvSpPr>
              <p:nvPr/>
            </p:nvSpPr>
            <p:spPr bwMode="auto">
              <a:xfrm>
                <a:off x="3744" y="3312"/>
                <a:ext cx="201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30" name="Line 18"/>
              <p:cNvSpPr>
                <a:spLocks noChangeShapeType="1"/>
              </p:cNvSpPr>
              <p:nvPr/>
            </p:nvSpPr>
            <p:spPr bwMode="auto">
              <a:xfrm>
                <a:off x="4032" y="1384"/>
                <a:ext cx="0" cy="200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31" name="Line 19"/>
              <p:cNvSpPr>
                <a:spLocks noChangeShapeType="1"/>
              </p:cNvSpPr>
              <p:nvPr/>
            </p:nvSpPr>
            <p:spPr bwMode="auto">
              <a:xfrm>
                <a:off x="4544" y="1384"/>
                <a:ext cx="0" cy="200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32" name="Line 20"/>
              <p:cNvSpPr>
                <a:spLocks noChangeShapeType="1"/>
              </p:cNvSpPr>
              <p:nvPr/>
            </p:nvSpPr>
            <p:spPr bwMode="auto">
              <a:xfrm>
                <a:off x="5048" y="1376"/>
                <a:ext cx="0" cy="200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33" name="Line 21"/>
              <p:cNvSpPr>
                <a:spLocks noChangeShapeType="1"/>
              </p:cNvSpPr>
              <p:nvPr/>
            </p:nvSpPr>
            <p:spPr bwMode="auto">
              <a:xfrm>
                <a:off x="5552" y="1376"/>
                <a:ext cx="0" cy="200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34" name="Line 22"/>
              <p:cNvSpPr>
                <a:spLocks noChangeShapeType="1"/>
              </p:cNvSpPr>
              <p:nvPr/>
            </p:nvSpPr>
            <p:spPr bwMode="auto">
              <a:xfrm>
                <a:off x="5760" y="1384"/>
                <a:ext cx="0" cy="192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5735" name="Text Box 23"/>
            <p:cNvSpPr txBox="1">
              <a:spLocks noChangeArrowheads="1"/>
            </p:cNvSpPr>
            <p:nvPr/>
          </p:nvSpPr>
          <p:spPr bwMode="auto">
            <a:xfrm>
              <a:off x="3854" y="3525"/>
              <a:ext cx="1906" cy="2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1600" b="1">
                  <a:solidFill>
                    <a:srgbClr val="FFFFFF"/>
                  </a:solidFill>
                  <a:latin typeface="Arial" pitchFamily="34" charset="0"/>
                </a:rPr>
                <a:t>8           11          15       Adult </a:t>
              </a:r>
            </a:p>
          </p:txBody>
        </p:sp>
        <p:sp>
          <p:nvSpPr>
            <p:cNvPr id="115736" name="Text Box 24"/>
            <p:cNvSpPr txBox="1">
              <a:spLocks noChangeArrowheads="1"/>
            </p:cNvSpPr>
            <p:nvPr/>
          </p:nvSpPr>
          <p:spPr bwMode="auto">
            <a:xfrm>
              <a:off x="3312" y="1296"/>
              <a:ext cx="365" cy="231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r" eaLnBrk="0" hangingPunct="0">
                <a:lnSpc>
                  <a:spcPct val="210000"/>
                </a:lnSpc>
              </a:pPr>
              <a:r>
                <a:rPr lang="en-US" altLang="en-US" sz="1600" b="1">
                  <a:solidFill>
                    <a:srgbClr val="FFFFFF"/>
                  </a:solidFill>
                  <a:latin typeface="Arial" pitchFamily="34" charset="0"/>
                </a:rPr>
                <a:t>0.70</a:t>
              </a:r>
            </a:p>
            <a:p>
              <a:pPr algn="r" eaLnBrk="0" hangingPunct="0">
                <a:lnSpc>
                  <a:spcPct val="210000"/>
                </a:lnSpc>
              </a:pPr>
              <a:r>
                <a:rPr lang="en-US" altLang="en-US" sz="1600" b="1">
                  <a:solidFill>
                    <a:srgbClr val="FFFFFF"/>
                  </a:solidFill>
                  <a:latin typeface="Arial" pitchFamily="34" charset="0"/>
                </a:rPr>
                <a:t>0.60</a:t>
              </a:r>
            </a:p>
            <a:p>
              <a:pPr algn="r" eaLnBrk="0" hangingPunct="0">
                <a:lnSpc>
                  <a:spcPct val="210000"/>
                </a:lnSpc>
              </a:pPr>
              <a:r>
                <a:rPr lang="en-US" altLang="en-US" sz="1600" b="1">
                  <a:solidFill>
                    <a:srgbClr val="FFFFFF"/>
                  </a:solidFill>
                  <a:latin typeface="Arial" pitchFamily="34" charset="0"/>
                </a:rPr>
                <a:t>0.50</a:t>
              </a:r>
            </a:p>
            <a:p>
              <a:pPr algn="r" eaLnBrk="0" hangingPunct="0">
                <a:lnSpc>
                  <a:spcPct val="210000"/>
                </a:lnSpc>
              </a:pPr>
              <a:r>
                <a:rPr lang="en-US" altLang="en-US" sz="1600" b="1">
                  <a:solidFill>
                    <a:srgbClr val="FFFFFF"/>
                  </a:solidFill>
                  <a:latin typeface="Arial" pitchFamily="34" charset="0"/>
                </a:rPr>
                <a:t>0.40</a:t>
              </a:r>
            </a:p>
            <a:p>
              <a:pPr algn="r" eaLnBrk="0" hangingPunct="0">
                <a:lnSpc>
                  <a:spcPct val="210000"/>
                </a:lnSpc>
              </a:pPr>
              <a:r>
                <a:rPr lang="en-US" altLang="en-US" sz="1600" b="1">
                  <a:solidFill>
                    <a:srgbClr val="FFFFFF"/>
                  </a:solidFill>
                  <a:latin typeface="Arial" pitchFamily="34" charset="0"/>
                </a:rPr>
                <a:t>0.30</a:t>
              </a:r>
            </a:p>
            <a:p>
              <a:pPr algn="r" eaLnBrk="0" hangingPunct="0">
                <a:lnSpc>
                  <a:spcPct val="210000"/>
                </a:lnSpc>
              </a:pPr>
              <a:r>
                <a:rPr lang="en-US" altLang="en-US" sz="1600" b="1">
                  <a:solidFill>
                    <a:srgbClr val="FFFFFF"/>
                  </a:solidFill>
                  <a:latin typeface="Arial" pitchFamily="34" charset="0"/>
                </a:rPr>
                <a:t>0.20</a:t>
              </a:r>
            </a:p>
            <a:p>
              <a:pPr algn="r" eaLnBrk="0" hangingPunct="0">
                <a:lnSpc>
                  <a:spcPct val="210000"/>
                </a:lnSpc>
              </a:pPr>
              <a:r>
                <a:rPr lang="en-US" altLang="en-US" sz="1600" b="1">
                  <a:solidFill>
                    <a:srgbClr val="FFFFFF"/>
                  </a:solidFill>
                  <a:latin typeface="Arial" pitchFamily="34" charset="0"/>
                </a:rPr>
                <a:t>0</a:t>
              </a:r>
            </a:p>
          </p:txBody>
        </p:sp>
        <p:sp>
          <p:nvSpPr>
            <p:cNvPr id="115737" name="Rectangle 25"/>
            <p:cNvSpPr>
              <a:spLocks noChangeArrowheads="1"/>
            </p:cNvSpPr>
            <p:nvPr/>
          </p:nvSpPr>
          <p:spPr bwMode="auto">
            <a:xfrm>
              <a:off x="4464" y="1584"/>
              <a:ext cx="864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en-US" sz="1600" b="1">
                  <a:solidFill>
                    <a:srgbClr val="FFFFFF"/>
                  </a:solidFill>
                  <a:latin typeface="Arial" pitchFamily="34" charset="0"/>
                </a:rPr>
                <a:t>United States</a:t>
              </a:r>
            </a:p>
          </p:txBody>
        </p:sp>
        <p:sp>
          <p:nvSpPr>
            <p:cNvPr id="115738" name="Rectangle 26"/>
            <p:cNvSpPr>
              <a:spLocks noChangeArrowheads="1"/>
            </p:cNvSpPr>
            <p:nvPr/>
          </p:nvSpPr>
          <p:spPr bwMode="auto">
            <a:xfrm>
              <a:off x="5040" y="2880"/>
              <a:ext cx="384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en-US" sz="1600" b="1">
                  <a:solidFill>
                    <a:srgbClr val="FFFFFF"/>
                  </a:solidFill>
                  <a:latin typeface="Arial" pitchFamily="34" charset="0"/>
                </a:rPr>
                <a:t>India</a:t>
              </a:r>
            </a:p>
          </p:txBody>
        </p:sp>
        <p:sp>
          <p:nvSpPr>
            <p:cNvPr id="115739" name="Freeform 27"/>
            <p:cNvSpPr>
              <a:spLocks/>
            </p:cNvSpPr>
            <p:nvPr/>
          </p:nvSpPr>
          <p:spPr bwMode="auto">
            <a:xfrm>
              <a:off x="3936" y="2832"/>
              <a:ext cx="1520" cy="104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504" y="104"/>
                </a:cxn>
                <a:cxn ang="0">
                  <a:pos x="1520" y="0"/>
                </a:cxn>
              </a:cxnLst>
              <a:rect l="0" t="0" r="r" b="b"/>
              <a:pathLst>
                <a:path w="1520" h="104">
                  <a:moveTo>
                    <a:pt x="0" y="40"/>
                  </a:moveTo>
                  <a:lnTo>
                    <a:pt x="504" y="104"/>
                  </a:lnTo>
                  <a:lnTo>
                    <a:pt x="1520" y="0"/>
                  </a:lnTo>
                </a:path>
              </a:pathLst>
            </a:custGeom>
            <a:noFill/>
            <a:ln w="57150" cap="flat" cmpd="sng">
              <a:solidFill>
                <a:srgbClr val="008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740" name="Freeform 28"/>
            <p:cNvSpPr>
              <a:spLocks/>
            </p:cNvSpPr>
            <p:nvPr/>
          </p:nvSpPr>
          <p:spPr bwMode="auto">
            <a:xfrm>
              <a:off x="3936" y="1568"/>
              <a:ext cx="1560" cy="1264"/>
            </a:xfrm>
            <a:custGeom>
              <a:avLst/>
              <a:gdLst/>
              <a:ahLst/>
              <a:cxnLst>
                <a:cxn ang="0">
                  <a:pos x="0" y="1264"/>
                </a:cxn>
                <a:cxn ang="0">
                  <a:pos x="528" y="976"/>
                </a:cxn>
                <a:cxn ang="0">
                  <a:pos x="1008" y="928"/>
                </a:cxn>
                <a:cxn ang="0">
                  <a:pos x="1560" y="0"/>
                </a:cxn>
              </a:cxnLst>
              <a:rect l="0" t="0" r="r" b="b"/>
              <a:pathLst>
                <a:path w="1560" h="1264">
                  <a:moveTo>
                    <a:pt x="0" y="1264"/>
                  </a:moveTo>
                  <a:lnTo>
                    <a:pt x="528" y="976"/>
                  </a:lnTo>
                  <a:lnTo>
                    <a:pt x="1008" y="928"/>
                  </a:lnTo>
                  <a:lnTo>
                    <a:pt x="1560" y="0"/>
                  </a:lnTo>
                </a:path>
              </a:pathLst>
            </a:custGeom>
            <a:noFill/>
            <a:ln w="57150" cap="flat" cmpd="sng">
              <a:solidFill>
                <a:schemeClr val="hlink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741" name="AutoShape 29"/>
            <p:cNvSpPr>
              <a:spLocks noChangeArrowheads="1"/>
            </p:cNvSpPr>
            <p:nvPr/>
          </p:nvSpPr>
          <p:spPr bwMode="auto">
            <a:xfrm>
              <a:off x="3928" y="2808"/>
              <a:ext cx="56" cy="48"/>
            </a:xfrm>
            <a:prstGeom prst="flowChartConnector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742" name="AutoShape 30"/>
            <p:cNvSpPr>
              <a:spLocks noChangeArrowheads="1"/>
            </p:cNvSpPr>
            <p:nvPr/>
          </p:nvSpPr>
          <p:spPr bwMode="auto">
            <a:xfrm>
              <a:off x="3896" y="2848"/>
              <a:ext cx="56" cy="48"/>
            </a:xfrm>
            <a:prstGeom prst="flowChartConnector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743" name="AutoShape 31"/>
            <p:cNvSpPr>
              <a:spLocks noChangeArrowheads="1"/>
            </p:cNvSpPr>
            <p:nvPr/>
          </p:nvSpPr>
          <p:spPr bwMode="auto">
            <a:xfrm>
              <a:off x="4424" y="2912"/>
              <a:ext cx="56" cy="48"/>
            </a:xfrm>
            <a:prstGeom prst="flowChartConnector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744" name="AutoShape 32"/>
            <p:cNvSpPr>
              <a:spLocks noChangeArrowheads="1"/>
            </p:cNvSpPr>
            <p:nvPr/>
          </p:nvSpPr>
          <p:spPr bwMode="auto">
            <a:xfrm>
              <a:off x="4432" y="2528"/>
              <a:ext cx="56" cy="48"/>
            </a:xfrm>
            <a:prstGeom prst="flowChartConnector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745" name="AutoShape 33"/>
            <p:cNvSpPr>
              <a:spLocks noChangeArrowheads="1"/>
            </p:cNvSpPr>
            <p:nvPr/>
          </p:nvSpPr>
          <p:spPr bwMode="auto">
            <a:xfrm>
              <a:off x="4920" y="2456"/>
              <a:ext cx="56" cy="48"/>
            </a:xfrm>
            <a:prstGeom prst="flowChartConnector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746" name="AutoShape 34"/>
            <p:cNvSpPr>
              <a:spLocks noChangeArrowheads="1"/>
            </p:cNvSpPr>
            <p:nvPr/>
          </p:nvSpPr>
          <p:spPr bwMode="auto">
            <a:xfrm>
              <a:off x="4928" y="2856"/>
              <a:ext cx="56" cy="48"/>
            </a:xfrm>
            <a:prstGeom prst="flowChartConnector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747" name="AutoShape 35"/>
            <p:cNvSpPr>
              <a:spLocks noChangeArrowheads="1"/>
            </p:cNvSpPr>
            <p:nvPr/>
          </p:nvSpPr>
          <p:spPr bwMode="auto">
            <a:xfrm>
              <a:off x="5456" y="1560"/>
              <a:ext cx="56" cy="48"/>
            </a:xfrm>
            <a:prstGeom prst="flowChartConnector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748" name="AutoShape 36"/>
            <p:cNvSpPr>
              <a:spLocks noChangeArrowheads="1"/>
            </p:cNvSpPr>
            <p:nvPr/>
          </p:nvSpPr>
          <p:spPr bwMode="auto">
            <a:xfrm>
              <a:off x="5424" y="2808"/>
              <a:ext cx="56" cy="48"/>
            </a:xfrm>
            <a:prstGeom prst="flowChartConnector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5749" name="Text Box 37"/>
          <p:cNvSpPr txBox="1">
            <a:spLocks noChangeArrowheads="1"/>
          </p:cNvSpPr>
          <p:nvPr/>
        </p:nvSpPr>
        <p:spPr bwMode="auto">
          <a:xfrm rot="-5400000">
            <a:off x="3825875" y="3695700"/>
            <a:ext cx="2378075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1600" b="1">
                <a:solidFill>
                  <a:srgbClr val="FFFFFF"/>
                </a:solidFill>
                <a:latin typeface="Arial" pitchFamily="34" charset="0"/>
              </a:rPr>
              <a:t>Attributions to internal</a:t>
            </a:r>
          </a:p>
          <a:p>
            <a:pPr algn="ctr" eaLnBrk="0" hangingPunct="0"/>
            <a:r>
              <a:rPr lang="en-US" altLang="en-US" sz="1600" b="1">
                <a:solidFill>
                  <a:srgbClr val="FFFFFF"/>
                </a:solidFill>
                <a:latin typeface="Arial" pitchFamily="34" charset="0"/>
              </a:rPr>
              <a:t>disposition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5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 build="p" bldLvl="4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067" name="Picture 3" descr="table-12-01.JPG                                                0001F52A&#10;production                     B8414D3D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81000"/>
            <a:ext cx="7804150" cy="6097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sz="6600"/>
              <a:t>Making Sense of Others:</a:t>
            </a:r>
            <a:br>
              <a:rPr lang="en-US" sz="6600"/>
            </a:br>
            <a:r>
              <a:rPr lang="en-US" sz="5000">
                <a:solidFill>
                  <a:schemeClr val="tx1"/>
                </a:solidFill>
              </a:rPr>
              <a:t>How you form your judgments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Social Cognition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267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/>
              <a:t>The mental processes that people use to make sense out of their social environment</a:t>
            </a:r>
          </a:p>
          <a:p>
            <a:pPr lvl="1"/>
            <a:r>
              <a:rPr lang="en-US" altLang="en-US"/>
              <a:t>Person perception</a:t>
            </a:r>
          </a:p>
          <a:p>
            <a:pPr lvl="1"/>
            <a:r>
              <a:rPr lang="en-US" altLang="en-US"/>
              <a:t>Social categorization</a:t>
            </a:r>
          </a:p>
          <a:p>
            <a:pPr lvl="1"/>
            <a:r>
              <a:rPr lang="en-US" altLang="en-US"/>
              <a:t>Implicit personality theory</a:t>
            </a:r>
          </a:p>
          <a:p>
            <a:pPr lvl="1"/>
            <a:r>
              <a:rPr lang="en-US" altLang="en-US"/>
              <a:t>Attribution</a:t>
            </a:r>
          </a:p>
          <a:p>
            <a:pPr lvl="1"/>
            <a:r>
              <a:rPr lang="en-US" altLang="en-US"/>
              <a:t>Attitudes</a:t>
            </a:r>
          </a:p>
          <a:p>
            <a:pPr lvl="1"/>
            <a:r>
              <a:rPr lang="en-US" altLang="en-US"/>
              <a:t>Stereotypes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914400"/>
          </a:xfrm>
        </p:spPr>
        <p:txBody>
          <a:bodyPr/>
          <a:lstStyle/>
          <a:p>
            <a:r>
              <a:rPr lang="en-US" altLang="en-US"/>
              <a:t>Person Perception</a:t>
            </a:r>
            <a:br>
              <a:rPr lang="en-US" altLang="en-US"/>
            </a:br>
            <a:endParaRPr lang="en-US" altLang="en-US"/>
          </a:p>
        </p:txBody>
      </p:sp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304800" y="838200"/>
            <a:ext cx="8686800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>
                <a:latin typeface="New Century Schoolbook" charset="0"/>
                <a:cs typeface="Times New Roman" pitchFamily="18" charset="0"/>
              </a:rPr>
              <a:t>Mental processes we use to form judgments and draw conclusions about the characteristics and motives of others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sz="2800">
              <a:latin typeface="New Century Schoolbook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>
                <a:latin typeface="New Century Schoolbook" charset="0"/>
                <a:cs typeface="Times New Roman" pitchFamily="18" charset="0"/>
              </a:rPr>
              <a:t>This is an active &amp; subjective process that occurs in a interpersonal context that has three components: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800">
                <a:latin typeface="New Century Schoolbook" charset="0"/>
                <a:cs typeface="Times New Roman" pitchFamily="18" charset="0"/>
              </a:rPr>
              <a:t>The characteristics of the person you are sizing up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800">
                <a:latin typeface="New Century Schoolbook" charset="0"/>
                <a:cs typeface="Times New Roman" pitchFamily="18" charset="0"/>
              </a:rPr>
              <a:t>Your own characteristics as a perceiver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800">
                <a:latin typeface="New Century Schoolbook" charset="0"/>
                <a:cs typeface="Times New Roman" pitchFamily="18" charset="0"/>
              </a:rPr>
              <a:t>The specific situation the process occurs in</a:t>
            </a:r>
          </a:p>
          <a:p>
            <a:pPr lvl="1">
              <a:spcBef>
                <a:spcPct val="50000"/>
              </a:spcBef>
              <a:buFontTx/>
              <a:buChar char="•"/>
            </a:pPr>
            <a:endParaRPr lang="en-US" sz="2800">
              <a:latin typeface="New Century Schoolbook" charset="0"/>
              <a:cs typeface="Times New Roman" pitchFamily="18" charset="0"/>
            </a:endParaRPr>
          </a:p>
        </p:txBody>
      </p:sp>
      <p:pic>
        <p:nvPicPr>
          <p:cNvPr id="209926" name="If you don't know me by now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99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992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/>
              <a:t>Person Perception’s Four Basic Principles</a:t>
            </a:r>
          </a:p>
        </p:txBody>
      </p:sp>
      <p:sp>
        <p:nvSpPr>
          <p:cNvPr id="328708" name="Rectangle 1028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114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800"/>
              <a:t>Factors that determine your person perception of others: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You treat others according to how you </a:t>
            </a:r>
            <a:r>
              <a:rPr lang="en-US" altLang="en-US" sz="2800" i="1"/>
              <a:t>perceive</a:t>
            </a:r>
            <a:r>
              <a:rPr lang="en-US" altLang="en-US" sz="2800"/>
              <a:t> them to be, not by who or what they really are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Your </a:t>
            </a:r>
            <a:r>
              <a:rPr lang="en-US" altLang="en-US" sz="2800" i="1"/>
              <a:t>goals</a:t>
            </a:r>
            <a:r>
              <a:rPr lang="en-US" altLang="en-US" sz="2800"/>
              <a:t> determine the amount and kind of information you collect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You evaluate people partly in terms of how you </a:t>
            </a:r>
            <a:r>
              <a:rPr lang="en-US" altLang="en-US" sz="2800" i="1"/>
              <a:t>expect</a:t>
            </a:r>
            <a:r>
              <a:rPr lang="en-US" altLang="en-US" sz="2800"/>
              <a:t> them to behave (social norms)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Your </a:t>
            </a:r>
            <a:r>
              <a:rPr lang="en-US" altLang="en-US" sz="2800" i="1"/>
              <a:t>self-perception</a:t>
            </a:r>
            <a:r>
              <a:rPr lang="en-US" altLang="en-US" sz="2800"/>
              <a:t> influences how you perceive others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/>
              <a:t>(See Subway Scenario in textbook pg. 499)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Social Categorization</a:t>
            </a:r>
          </a:p>
        </p:txBody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153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latin typeface="New Century Schoolbook" charset="0"/>
                <a:cs typeface="Times New Roman" pitchFamily="18" charset="0"/>
              </a:rPr>
              <a:t>Mental process of classifying people into groups on the basis of their shared characteristics. 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New Century Schoolbook" charset="0"/>
                <a:cs typeface="Times New Roman" pitchFamily="18" charset="0"/>
              </a:rPr>
              <a:t>Much of it is automatic and spontaneous, and it often occurs outside conscious awareness</a:t>
            </a:r>
            <a:r>
              <a:rPr lang="en-US" sz="2800"/>
              <a:t> </a:t>
            </a:r>
          </a:p>
          <a:p>
            <a:pPr>
              <a:lnSpc>
                <a:spcPct val="90000"/>
              </a:lnSpc>
            </a:pPr>
            <a:r>
              <a:rPr lang="en-US" sz="2800"/>
              <a:t>Categories are usually broad:  gender, race, age, occupation.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New Century Schoolbook" charset="0"/>
                <a:cs typeface="Times New Roman" pitchFamily="18" charset="0"/>
              </a:rPr>
              <a:t>Using social categories helps us mentally organize and remember info about others but may lead to inaccurate conclusions. 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New Century Schoolbook" charset="0"/>
                <a:cs typeface="Times New Roman" pitchFamily="18" charset="0"/>
              </a:rPr>
              <a:t>It ignores a person’s unique qualities</a:t>
            </a:r>
            <a:r>
              <a:rPr lang="en-US" sz="2800"/>
              <a:t> and makes a conclusion on very limited information.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/>
              <a:t>Implicit Personality Theories</a:t>
            </a:r>
          </a:p>
        </p:txBody>
      </p:sp>
      <p:sp>
        <p:nvSpPr>
          <p:cNvPr id="3174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382000" cy="5486400"/>
          </a:xfrm>
        </p:spPr>
        <p:txBody>
          <a:bodyPr/>
          <a:lstStyle/>
          <a:p>
            <a:pPr algn="ctr">
              <a:buFontTx/>
              <a:buNone/>
            </a:pPr>
            <a:endParaRPr lang="en-US" sz="2800"/>
          </a:p>
          <a:p>
            <a:r>
              <a:rPr lang="en-US" sz="2800"/>
              <a:t>A network of assumptions about the relationship among various types of people, traits, and behaviors.</a:t>
            </a:r>
          </a:p>
          <a:p>
            <a:r>
              <a:rPr lang="en-US" sz="2800"/>
              <a:t>Form cognitive schemas through our previous experiences that we begin to associate with different “types” of people.</a:t>
            </a:r>
          </a:p>
          <a:p>
            <a:r>
              <a:rPr lang="en-US" sz="2800"/>
              <a:t>When we perceive someone to be a particular “type” we assume the person will display the traits &amp; behaviors that others of that “type” display.</a:t>
            </a:r>
          </a:p>
          <a:p>
            <a:r>
              <a:rPr lang="en-US" sz="2800"/>
              <a:t>A useful shortcut but not always accurate. (See John Gacy example on pg. 501)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Prior Information Effects	</a:t>
            </a:r>
          </a:p>
        </p:txBody>
      </p:sp>
      <p:sp>
        <p:nvSpPr>
          <p:cNvPr id="32358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Mental representations of people (schemas) can effect our interpretation of them</a:t>
            </a:r>
            <a:endParaRPr lang="en-US" altLang="en-US" sz="2800"/>
          </a:p>
          <a:p>
            <a:pPr lvl="1"/>
            <a:r>
              <a:rPr lang="en-US" altLang="en-US" sz="2400"/>
              <a:t>Kelley’s study </a:t>
            </a:r>
          </a:p>
          <a:p>
            <a:pPr lvl="2"/>
            <a:r>
              <a:rPr lang="en-US" altLang="en-US" sz="2000"/>
              <a:t>students had a guest speaker </a:t>
            </a:r>
          </a:p>
          <a:p>
            <a:pPr lvl="2"/>
            <a:r>
              <a:rPr lang="en-US" altLang="en-US" sz="2000"/>
              <a:t>before the speaker came, half got a written bio saying speaker was “very warm”, half got bio saying speaker was “rather cold” </a:t>
            </a:r>
          </a:p>
          <a:p>
            <a:pPr lvl="2"/>
            <a:r>
              <a:rPr lang="en-US" altLang="en-US" sz="2000"/>
              <a:t>“very warm” group rated guest more positively than “rather cold” group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666699"/>
      </a:dk2>
      <a:lt2>
        <a:srgbClr val="FFFF00"/>
      </a:lt2>
      <a:accent1>
        <a:srgbClr val="FF0000"/>
      </a:accent1>
      <a:accent2>
        <a:srgbClr val="00FFFF"/>
      </a:accent2>
      <a:accent3>
        <a:srgbClr val="B8B8CA"/>
      </a:accent3>
      <a:accent4>
        <a:srgbClr val="DADADA"/>
      </a:accent4>
      <a:accent5>
        <a:srgbClr val="FFA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666699"/>
        </a:dk2>
        <a:lt2>
          <a:srgbClr val="FFFF00"/>
        </a:lt2>
        <a:accent1>
          <a:srgbClr val="FF0000"/>
        </a:accent1>
        <a:accent2>
          <a:srgbClr val="00FFFF"/>
        </a:accent2>
        <a:accent3>
          <a:srgbClr val="B8B8CA"/>
        </a:accent3>
        <a:accent4>
          <a:srgbClr val="DADADA"/>
        </a:accent4>
        <a:accent5>
          <a:srgbClr val="FFA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3725</TotalTime>
  <Words>1277</Words>
  <Application>Microsoft PowerPoint</Application>
  <PresentationFormat>On-screen Show (4:3)</PresentationFormat>
  <Paragraphs>155</Paragraphs>
  <Slides>27</Slides>
  <Notes>4</Notes>
  <HiddenSlides>0</HiddenSlides>
  <MMClips>4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Times New Roman</vt:lpstr>
      <vt:lpstr>Font145</vt:lpstr>
      <vt:lpstr>New Century Schoolbook</vt:lpstr>
      <vt:lpstr>New York</vt:lpstr>
      <vt:lpstr>Font144</vt:lpstr>
      <vt:lpstr>Times</vt:lpstr>
      <vt:lpstr>Arial</vt:lpstr>
      <vt:lpstr>Default Design</vt:lpstr>
      <vt:lpstr>Social Psychology</vt:lpstr>
      <vt:lpstr>Social Psychology</vt:lpstr>
      <vt:lpstr>Making Sense of Others: How you form your judgments</vt:lpstr>
      <vt:lpstr>Social Cognition</vt:lpstr>
      <vt:lpstr>Person Perception </vt:lpstr>
      <vt:lpstr>Person Perception’s Four Basic Principles</vt:lpstr>
      <vt:lpstr>Social Categorization</vt:lpstr>
      <vt:lpstr>Implicit Personality Theories</vt:lpstr>
      <vt:lpstr>Prior Information Effects </vt:lpstr>
      <vt:lpstr>Physical Attractiveness</vt:lpstr>
      <vt:lpstr>Effects of Personal Appearance</vt:lpstr>
      <vt:lpstr>Effects of Personal Appearance</vt:lpstr>
      <vt:lpstr>Brain reward when making eye contact with attractive people </vt:lpstr>
      <vt:lpstr>Attribution:  Explaining the Causes of Behavior </vt:lpstr>
      <vt:lpstr>Attribution</vt:lpstr>
      <vt:lpstr>Attribution Theory</vt:lpstr>
      <vt:lpstr>Situational Disposition</vt:lpstr>
      <vt:lpstr>Dispositional Attribution</vt:lpstr>
      <vt:lpstr>Slide 19</vt:lpstr>
      <vt:lpstr>Attribution Bias</vt:lpstr>
      <vt:lpstr>Fundamental Attribution Error</vt:lpstr>
      <vt:lpstr>Using Attitudes as Ways  to “Justify” Injustice</vt:lpstr>
      <vt:lpstr>Actor-Observer Bias</vt:lpstr>
      <vt:lpstr>Self-Serving Bias </vt:lpstr>
      <vt:lpstr>Self-Effacing Bias </vt:lpstr>
      <vt:lpstr>Cross-Cultural Differences</vt:lpstr>
      <vt:lpstr>Slide 27</vt:lpstr>
    </vt:vector>
  </TitlesOfParts>
  <Company>Phoenix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</dc:title>
  <dc:creator>Marian Gibney</dc:creator>
  <cp:lastModifiedBy> </cp:lastModifiedBy>
  <cp:revision>109</cp:revision>
  <dcterms:created xsi:type="dcterms:W3CDTF">2001-01-22T23:30:49Z</dcterms:created>
  <dcterms:modified xsi:type="dcterms:W3CDTF">2009-04-20T16:50:50Z</dcterms:modified>
</cp:coreProperties>
</file>